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8" r:id="rId3"/>
    <p:sldId id="259" r:id="rId4"/>
    <p:sldId id="262" r:id="rId5"/>
    <p:sldId id="267" r:id="rId6"/>
    <p:sldId id="260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9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7" d="100"/>
          <a:sy n="67" d="100"/>
        </p:scale>
        <p:origin x="-1464" y="48"/>
      </p:cViewPr>
      <p:guideLst>
        <p:guide orient="horz" pos="2160"/>
        <p:guide pos="29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anose="02040502050405020303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anose="02040502050405020303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44000">
              <a:schemeClr val="bg2">
                <a:lumMod val="25000"/>
              </a:schemeClr>
            </a:gs>
            <a:gs pos="59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anose="02040502050405020303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9001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33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62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Картинки по запросу изображения плане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" y="-17145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43608" y="3573384"/>
            <a:ext cx="7272808" cy="244827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ru-RU" sz="3600" b="1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МДОУ д/с «Космос» г. Балашова</a:t>
            </a:r>
          </a:p>
          <a:p>
            <a:pPr algn="ctr"/>
            <a:r>
              <a:rPr lang="ru-RU" sz="3600" b="1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Саратовской области 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795" y="476885"/>
            <a:ext cx="7175500" cy="299466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КРАТКАЯ ПРЕЗЕНТАЦИЯ</a:t>
            </a:r>
            <a:b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Образовательной </a:t>
            </a:r>
            <a: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b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</a:br>
            <a:endParaRPr lang="ru-RU" sz="3200" dirty="0">
              <a:solidFill>
                <a:schemeClr val="bg1"/>
              </a:solidFill>
              <a:latin typeface="PT Astra Serif" panose="020A0603040505020204" charset="0"/>
              <a:cs typeface="PT Astra Serif" panose="020A060304050502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2511"/>
            <a:ext cx="1587000" cy="152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548680"/>
            <a:ext cx="7886516" cy="5112568"/>
          </a:xfrm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ОП </a:t>
            </a:r>
            <a:r>
              <a:rPr lang="ru-RU" sz="2400" b="1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ДО </a:t>
            </a: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разработана </a:t>
            </a:r>
            <a:r>
              <a:rPr lang="ru-RU" sz="2400" b="1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на основе двух </a:t>
            </a: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документов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 smtClean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 smtClean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 smtClean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           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853" y="37784"/>
            <a:ext cx="749647" cy="74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 rot="3042639">
            <a:off x="2735271" y="1652621"/>
            <a:ext cx="484632" cy="892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 rot="18679439">
            <a:off x="5761592" y="1631744"/>
            <a:ext cx="484632" cy="89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06721" y="2835796"/>
            <a:ext cx="34052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PT Astra Serif" pitchFamily="18" charset="-52"/>
                <a:ea typeface="PT Astra Serif" pitchFamily="18" charset="-52"/>
              </a:rPr>
              <a:t>Федеральный государственный образовательный стандарт дошкольного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4049" y="2780928"/>
            <a:ext cx="35395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PT Astra Serif" pitchFamily="18" charset="-52"/>
                <a:ea typeface="PT Astra Serif" pitchFamily="18" charset="-52"/>
              </a:rPr>
              <a:t>Федеральная образовательная программа </a:t>
            </a:r>
            <a:r>
              <a:rPr lang="ru-RU" sz="2000" b="1" dirty="0">
                <a:latin typeface="PT Astra Serif" pitchFamily="18" charset="-52"/>
                <a:ea typeface="PT Astra Serif" pitchFamily="18" charset="-52"/>
              </a:rPr>
              <a:t>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83826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2511"/>
            <a:ext cx="1587000" cy="152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3610" y="688975"/>
            <a:ext cx="7506970" cy="4979035"/>
          </a:xfrm>
        </p:spPr>
        <p:txBody>
          <a:bodyPr>
            <a:normAutofit/>
          </a:bodyPr>
          <a:lstStyle/>
          <a:p>
            <a:pPr algn="just"/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состоит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из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обязательной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формируемой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участниками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образовательных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отношений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Обе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являются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взаимодополняющими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необходимыми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точки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зрения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реализации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требований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ФГОС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</a:p>
          <a:p>
            <a:pPr algn="just"/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Обязательная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часть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 err="1">
                <a:latin typeface="PT Astra Serif" panose="020A0603040505020204" charset="0"/>
                <a:cs typeface="PT Astra Serif" panose="020A0603040505020204" charset="0"/>
              </a:rPr>
              <a:t>соответствует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 smtClean="0">
                <a:latin typeface="PT Astra Serif" panose="020A0603040505020204" charset="0"/>
                <a:cs typeface="PT Astra Serif" panose="020A0603040505020204" charset="0"/>
              </a:rPr>
              <a:t>ФОП</a:t>
            </a:r>
            <a:r>
              <a:rPr lang="en-US" altLang="ru-RU" sz="1800" dirty="0" smtClean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составляет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80%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общего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объема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Объем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формируемой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участниками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образовательных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отношений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составляет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20%.</a:t>
            </a:r>
          </a:p>
          <a:p>
            <a:pPr algn="just"/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Часть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формируемая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участниками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образовательных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отношений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представлена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парциальными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:</a:t>
            </a:r>
          </a:p>
          <a:p>
            <a:pPr algn="just"/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-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«Познаём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красоту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души»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Региональная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духовно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-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нравственного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воспитания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детей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старшего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дошкольного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возраста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/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под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ред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Ценарёвой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;</a:t>
            </a:r>
          </a:p>
          <a:p>
            <a:pPr algn="just"/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-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«Основы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здорового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жизни»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региональная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/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Аккузина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Болтаг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М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Гришанова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др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.-3-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еизд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.,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перераб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доп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.-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Саратов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ООО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«Издательство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«Научная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книга»»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2014.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реализуется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группах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дошкольного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возраста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3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7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лет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</a:p>
          <a:p>
            <a:pPr algn="ctr"/>
            <a:endParaRPr lang="en-US" altLang="ru-RU" sz="1800" dirty="0">
              <a:latin typeface="PT Astra Serif" panose="020A0603040505020204" charset="0"/>
              <a:cs typeface="PT Astra Serif" panose="020A0603040505020204" charset="0"/>
            </a:endParaRPr>
          </a:p>
          <a:p>
            <a:pPr algn="ctr"/>
            <a:endParaRPr lang="en-US" altLang="ru-RU" sz="1800" dirty="0">
              <a:latin typeface="PT Astra Serif" panose="020A0603040505020204" charset="0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853" y="37784"/>
            <a:ext cx="749647" cy="74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7915"/>
            <a:ext cx="2028825" cy="195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3610" y="688975"/>
            <a:ext cx="7506970" cy="5753100"/>
          </a:xfrm>
        </p:spPr>
        <p:txBody>
          <a:bodyPr>
            <a:noAutofit/>
          </a:bodyPr>
          <a:lstStyle/>
          <a:p>
            <a:pPr algn="ctr"/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Программа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содействует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взаимопониманию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сотрудничеству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между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людьми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способствует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реализации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прав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обучающихся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дошкольного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возраста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на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получение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доступного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качественного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образования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обеспечивает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развитие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способностей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каждого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ребенка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формирование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развитие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личности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ребенка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соответствии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принятыми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семье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обществе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духовно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-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нравственными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социокультурными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ценностями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целях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интеллектуального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духовно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-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нравственного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творческого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физического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развития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человека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удовлетворения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его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образовательных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потребностей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интересов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.</a:t>
            </a:r>
          </a:p>
          <a:p>
            <a:pPr algn="ctr"/>
            <a:r>
              <a:rPr sz="180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Содержание Программы обеспечивает развитие личности, мотивации и способностей детей в различных видах деятельности и охватывает следующие направления развития и образования детей (образовательные области):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социально-коммуникативное развитие; 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познавательное развитие; 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</a:t>
            </a:r>
            <a:r>
              <a:rPr lang="ru-RU"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речевое</a:t>
            </a:r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развитие; 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художественно-эстетическое развитие;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• физическое развитие.</a:t>
            </a:r>
            <a:endParaRPr sz="1800" b="1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endParaRPr lang="en-US" altLang="ru-RU" sz="16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560" y="38100"/>
            <a:ext cx="1067435" cy="106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7915"/>
            <a:ext cx="2028825" cy="195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9" y="332656"/>
            <a:ext cx="8335184" cy="60145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PT Astra Serif" pitchFamily="18" charset="-52"/>
                <a:ea typeface="PT Astra Serif" pitchFamily="18" charset="-52"/>
              </a:rPr>
              <a:t>ОП ДО включает</a:t>
            </a:r>
          </a:p>
          <a:p>
            <a:pPr algn="ctr"/>
            <a:endParaRPr lang="ru-RU" sz="2400" b="1" dirty="0" smtClean="0">
              <a:latin typeface="PT Astra Serif" pitchFamily="18" charset="-52"/>
              <a:ea typeface="PT Astra Serif" pitchFamily="18" charset="-52"/>
            </a:endParaRPr>
          </a:p>
          <a:p>
            <a:pPr lvl="0" fontAlgn="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SzTx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Целевой раздел</a:t>
            </a:r>
          </a:p>
          <a:p>
            <a:pPr lvl="0" fontAlgn="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SzTx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Содержательный раздел </a:t>
            </a:r>
          </a:p>
          <a:p>
            <a:pPr lvl="0" fontAlgn="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SzTx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Организационный раздел</a:t>
            </a:r>
          </a:p>
          <a:p>
            <a:pPr algn="just"/>
            <a:endParaRPr lang="ru-RU" altLang="ru-RU" sz="1600" b="1" dirty="0" smtClean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endParaRPr lang="ru-RU" altLang="ru-RU" sz="16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endParaRPr lang="ru-RU" altLang="ru-RU" sz="1600" b="1" dirty="0" smtClean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Все </a:t>
            </a:r>
            <a:r>
              <a:rPr lang="ru-RU" sz="2400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разделы </a:t>
            </a: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ОП </a:t>
            </a:r>
            <a:r>
              <a:rPr lang="ru-RU" sz="2400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ДО включают обязательную часть и часть, формируемую участниками образовательных отношений, которые дополняют друг друга.</a:t>
            </a:r>
            <a:endParaRPr lang="en-US" altLang="ru-RU" sz="2400" b="1" dirty="0">
              <a:solidFill>
                <a:schemeClr val="tx1"/>
              </a:solidFill>
              <a:latin typeface="PT Astra Serif" pitchFamily="18" charset="-52"/>
              <a:ea typeface="PT Astra Serif" pitchFamily="18" charset="-52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560" y="38100"/>
            <a:ext cx="1067435" cy="106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право 4"/>
          <p:cNvSpPr/>
          <p:nvPr/>
        </p:nvSpPr>
        <p:spPr>
          <a:xfrm rot="10800000">
            <a:off x="4211960" y="189740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676106" y="1920377"/>
            <a:ext cx="3111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PT Astra Serif" pitchFamily="18" charset="-52"/>
                <a:ea typeface="PT Astra Serif" pitchFamily="18" charset="-52"/>
              </a:rPr>
              <a:t>Три основных раздела</a:t>
            </a:r>
          </a:p>
        </p:txBody>
      </p:sp>
    </p:spTree>
    <p:extLst>
      <p:ext uri="{BB962C8B-B14F-4D97-AF65-F5344CB8AC3E}">
        <p14:creationId xmlns:p14="http://schemas.microsoft.com/office/powerpoint/2010/main" val="292678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8550"/>
            <a:ext cx="2028190" cy="194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8025" y="251460"/>
            <a:ext cx="7807960" cy="5385435"/>
          </a:xfrm>
        </p:spPr>
        <p:txBody>
          <a:bodyPr/>
          <a:lstStyle/>
          <a:p>
            <a:pPr algn="ctr"/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включает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три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основных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раздела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: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целевой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содержательный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организационный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595" y="476885"/>
            <a:ext cx="83185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67890671"/>
              </p:ext>
            </p:extLst>
          </p:nvPr>
        </p:nvGraphicFramePr>
        <p:xfrm>
          <a:off x="1043940" y="906818"/>
          <a:ext cx="6925945" cy="4322382"/>
        </p:xfrm>
        <a:graphic>
          <a:graphicData uri="http://schemas.openxmlformats.org/drawingml/2006/table">
            <a:tbl>
              <a:tblPr/>
              <a:tblGrid>
                <a:gridCol w="2001520"/>
                <a:gridCol w="4924425"/>
              </a:tblGrid>
              <a:tr h="862965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Целевой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раздел</a:t>
                      </a:r>
                      <a:endParaRPr sz="1400" dirty="0">
                        <a:latin typeface="PT Astra Serif" panose="020A0603040505020204" charset="0"/>
                        <a:ea typeface="Times New Roman" panose="02020603050405020304"/>
                        <a:cs typeface="PT Astra Serif" panose="020A0603040505020204" charset="0"/>
                      </a:endParaRP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 пояснительную записку и планируемые результаты освоения Программы, определяет ее цели и задачи, принципы и подходы к формированию Программы, планируемые результаты ее освоения в виде целевых ориентиров.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481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Содержательный раздел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 описание образовательной деятельности по пяти образовательным областям</a:t>
                      </a:r>
                      <a:r>
                        <a:rPr lang="ru-RU"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формы, способы, методы и средства реализации программы,  характер взаимодействия с семьями воспитанников; систем</a:t>
                      </a:r>
                      <a:r>
                        <a:rPr lang="ru-RU"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</a:t>
                      </a: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отношений ребенка к миру, к другим людям, к себе самому; содержание образовательной деятельности по профессиональной коррекции нарушений развития обучающихся (программу коррекционно-развивающей работы).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84580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Организационный раздел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12700"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психолого-педагогические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условия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обеспечивающие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развитие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ребенка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особенности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организации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развивающей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предметно-пространственной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среды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 В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разделе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представлены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режим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распорядок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дня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,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календарный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план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воспитательной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работы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  <a:p>
                      <a:pPr marL="0" indent="12700" algn="ctr" defTabSz="91440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6388100" algn="l"/>
                        </a:tabLst>
                      </a:pPr>
                      <a:endParaRPr lang="ru-RU" sz="1400" dirty="0">
                        <a:solidFill>
                          <a:srgbClr val="000009"/>
                        </a:solidFill>
                        <a:latin typeface="PT Astra Serif" panose="020A0603040505020204" charset="0"/>
                        <a:ea typeface="Times New Roman" panose="02020603050405020304"/>
                        <a:cs typeface="PT Astra Serif" panose="020A0603040505020204" charset="0"/>
                      </a:endParaRP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805" y="5245100"/>
            <a:ext cx="1677670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265" y="38100"/>
            <a:ext cx="1014730" cy="1014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2124075" y="671830"/>
            <a:ext cx="7506335" cy="11068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/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827405" y="900430"/>
            <a:ext cx="7482205" cy="459359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Возрастные категории детей, на которых ориентирована Программа</a:t>
            </a:r>
          </a:p>
          <a:p>
            <a:r>
              <a:rPr lang="ru-RU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В ДОО функционирует   5групп </a:t>
            </a:r>
            <a:r>
              <a:rPr lang="ru-RU" dirty="0" err="1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общеразвивающей</a:t>
            </a:r>
            <a:r>
              <a:rPr lang="ru-RU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направленности.</a:t>
            </a:r>
          </a:p>
          <a:p>
            <a:endParaRPr lang="ru-RU" b="1" dirty="0" smtClean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  <a:p>
            <a:r>
              <a:rPr lang="ru-RU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Группа раннего возраста (1,5 лет—3 года)</a:t>
            </a:r>
            <a:endParaRPr lang="ru-RU" dirty="0" smtClean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  <a:p>
            <a:r>
              <a:rPr lang="ru-RU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Группа младшего возраста (3–4 года)</a:t>
            </a:r>
            <a:endParaRPr lang="ru-RU" dirty="0" smtClean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  <a:p>
            <a:r>
              <a:rPr lang="ru-RU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Группа среднего возраста (4–5 лет)</a:t>
            </a:r>
            <a:endParaRPr lang="ru-RU" dirty="0" smtClean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  <a:p>
            <a:r>
              <a:rPr lang="ru-RU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Группа старшего возраста (5–6 лет)</a:t>
            </a:r>
            <a:endParaRPr lang="ru-RU" dirty="0" smtClean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  <a:p>
            <a:r>
              <a:rPr lang="ru-RU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Группа подготовительного возраста (6–7 лет)</a:t>
            </a:r>
            <a:endParaRPr lang="ru-RU" dirty="0" smtClean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  <a:p>
            <a:r>
              <a:rPr lang="ru-RU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Действует система физкультурно-оздоровительной работы.</a:t>
            </a:r>
          </a:p>
          <a:p>
            <a:r>
              <a:rPr lang="ru-RU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Используется региональный компонент в образовательном процессе.</a:t>
            </a:r>
          </a:p>
          <a:p>
            <a:r>
              <a:rPr lang="ru-RU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Оказывается помощь детям, родителям, педагогическим работникам и социуму со стороны социально-психологической службы.</a:t>
            </a:r>
          </a:p>
          <a:p>
            <a:r>
              <a:rPr lang="ru-RU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Создана система </a:t>
            </a:r>
            <a:r>
              <a:rPr lang="ru-RU" dirty="0" err="1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медико-психолого-педагогического</a:t>
            </a:r>
            <a:r>
              <a:rPr lang="ru-RU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сопровождения детей. Используется модель личностно-ориентированного подхода при взаимодействии взрослого и ребенка.</a:t>
            </a:r>
          </a:p>
          <a:p>
            <a:r>
              <a:rPr lang="ru-RU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Осуществляются дополнительные платные услуги.</a:t>
            </a: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 lang="zh-CN" dirty="0">
              <a:latin typeface="PT Astra Serif" pitchFamily="18" charset="-52"/>
              <a:ea typeface="PT Astra Serif" panose="020A0603040505020204"/>
              <a:cs typeface="PT Astra Serif" panose="020A06030405050202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4460"/>
            <a:ext cx="1720215" cy="165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1605" y="45085"/>
            <a:ext cx="8563610" cy="6632575"/>
          </a:xfrm>
        </p:spPr>
        <p:txBody>
          <a:bodyPr>
            <a:normAutofit/>
          </a:bodyPr>
          <a:lstStyle/>
          <a:p>
            <a:pPr algn="ctr"/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О</a:t>
            </a:r>
            <a:r>
              <a:rPr lang="ru-RU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сновные направления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взаимодействия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педагогического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коллектива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</a:p>
          <a:p>
            <a:pPr algn="ctr"/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семьями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ru-RU" altLang="ru-RU" sz="1800" b="1" dirty="0" smtClean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воспитанников</a:t>
            </a:r>
            <a:r>
              <a:rPr lang="en-US" altLang="ru-RU" sz="1800" b="1" dirty="0" smtClean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:</a:t>
            </a:r>
            <a:endParaRPr lang="en-US" altLang="ru-RU" sz="18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endParaRPr lang="ru-RU" altLang="en-US" sz="1800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  <a:sym typeface="+mn-ea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-27305"/>
            <a:ext cx="815975" cy="81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/>
          <p:nvPr>
            <p:custDataLst>
              <p:tags r:id="rId1"/>
            </p:custDataLst>
          </p:nvPr>
        </p:nvGraphicFramePr>
        <p:xfrm>
          <a:off x="434975" y="754380"/>
          <a:ext cx="8308975" cy="5923915"/>
        </p:xfrm>
        <a:graphic>
          <a:graphicData uri="http://schemas.openxmlformats.org/drawingml/2006/table">
            <a:tbl>
              <a:tblPr/>
              <a:tblGrid>
                <a:gridCol w="1762760"/>
                <a:gridCol w="6546215"/>
              </a:tblGrid>
              <a:tr h="28575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Н</a:t>
                      </a: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аправлени</a:t>
                      </a:r>
                      <a:r>
                        <a:rPr lang="ru-RU"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Содержание работы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94130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Диагностико-аналитическое направление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 получение и анализ данных: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 семье каждого обучающегося, ее запросах в отношении охраны здоровья и развития </a:t>
                      </a:r>
                      <a:r>
                        <a:rPr lang="ru-RU" sz="1200" dirty="0" smtClean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         </a:t>
                      </a:r>
                      <a:r>
                        <a:rPr sz="1200" smtClean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ребенка</a:t>
                      </a: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 уровне психолого-педагогической компетентности родителей;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планирование работы с семьей с учетом результатов проведенного анализа;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согласование воспитательных задач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121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Просветительское направление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Просвещение родителей по вопросам: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особенностей психофизиологического и психического развития детей младенческого, раннего и дошкольного возраста;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выбора эффективных методов обучения и воспитания детей определенного возраста;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ознакомления с актуальной информацией о государственной политике в области дошкольного образования, включая информирование о мерах господдержки семьям с детьми дошкольного возраста;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информирования об особенностях реализуемой в ДОО образовательной программы;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условий пребывания ребенка в группе ДОО;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содержания и методов образовательной работы с детьми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0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Консультационное направление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Консультирование родителей: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по вопросам их взаимодействия с ребенком, преодоления возникающих проблем воспитания и обучения детей, в том числе с особыми образовательными потребностями (ООП) в условиях семьи;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 особенностях поведения и взаимодействия ребенка со сверстниками и педагогом;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 возникающих проблемных ситуациях;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 способах воспитания и построения продуктивного взаимодействия с детьми младенческого, раннего и дошкольного возраста;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 способах организации и участия в детских деятельностях, об образовательном процессе и др.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85" y="5315585"/>
            <a:ext cx="1721485" cy="165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3610" y="688975"/>
            <a:ext cx="7506970" cy="4613275"/>
          </a:xfrm>
        </p:spPr>
        <p:txBody>
          <a:bodyPr>
            <a:normAutofit/>
          </a:bodyPr>
          <a:lstStyle/>
          <a:p>
            <a:pPr algn="ctr"/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Основные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практические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формы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взаимодействия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семьей</a:t>
            </a:r>
            <a:r>
              <a:rPr lang="ru-RU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:</a:t>
            </a:r>
            <a:endParaRPr lang="en-US" altLang="en-US" sz="18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ctr"/>
            <a:endParaRPr lang="en-US" altLang="en-US" sz="18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-27305"/>
            <a:ext cx="1155065" cy="115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/>
          <p:nvPr>
            <p:custDataLst>
              <p:tags r:id="rId1"/>
            </p:custDataLst>
          </p:nvPr>
        </p:nvGraphicFramePr>
        <p:xfrm>
          <a:off x="657225" y="1224280"/>
          <a:ext cx="8029575" cy="5354320"/>
        </p:xfrm>
        <a:graphic>
          <a:graphicData uri="http://schemas.openxmlformats.org/drawingml/2006/table">
            <a:tbl>
              <a:tblPr/>
              <a:tblGrid>
                <a:gridCol w="2943860"/>
                <a:gridCol w="5085715"/>
              </a:tblGrid>
              <a:tr h="6426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 b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Этапы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 b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Формы 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6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Знакомство с семьей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Встречи-знакомства, анкетирование</a:t>
                      </a:r>
                      <a:r>
                        <a:rPr lang="ru-RU" sz="18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030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Информирование родителей о ходе образовательной деятельности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Дни открытых дверей, индивидуальные и групповые консультации, родительские собрания, информационные стенды, создание памяток, сайт ДОО, организация выставок детского творчества, приглашение родителей на детские концерты и праздники</a:t>
                      </a:r>
                      <a:r>
                        <a:rPr lang="ru-RU" sz="18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6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Просвещение родителей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Лекции, семинары, семинары-практикумы, мастер-классы, тренинги, создание родительской библиотеки в группах</a:t>
                      </a:r>
                      <a:r>
                        <a:rPr lang="ru-RU" sz="18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1727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Совместная деятельность</a:t>
                      </a:r>
                    </a:p>
                  </a:txBody>
                  <a:tcPr marL="38100" marR="38100" marT="38100" marB="38100" anchor="ctr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Привлечение родителей к участию в занятиях, акциях, экскурсиях, конкурсах, субботниках, в детской исследовательской и проектной деятельности, в разработке проектов, кружковой работе</a:t>
                      </a:r>
                      <a:r>
                        <a:rPr lang="ru-RU" sz="18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545*367"/>
  <p:tag name="TABLE_ENDDRAG_RECT" val="87*115*545*36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54*408"/>
  <p:tag name="TABLE_ENDDRAG_RECT" val="34*83*654*4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32*255"/>
  <p:tag name="TABLE_ENDDRAG_RECT" val="51*96*632*255"/>
</p:tagLst>
</file>

<file path=ppt/theme/theme1.xml><?xml version="1.0" encoding="utf-8"?>
<a:theme xmlns:a="http://schemas.openxmlformats.org/drawingml/2006/main" name="свой шаблон 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свой шаблон 4</Template>
  <TotalTime>51</TotalTime>
  <Words>502</Words>
  <Application>Microsoft Office PowerPoint</Application>
  <PresentationFormat>Экран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свой шаблон 4</vt:lpstr>
      <vt:lpstr>КРАТКАЯ ПРЕЗЕНТАЦИЯ Образовательной программы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админ</cp:lastModifiedBy>
  <cp:revision>13</cp:revision>
  <dcterms:created xsi:type="dcterms:W3CDTF">2017-05-09T19:31:00Z</dcterms:created>
  <dcterms:modified xsi:type="dcterms:W3CDTF">2025-02-28T10:29:01Z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BBE8D5D28F3949CD93BC8ADC445359B2_12</vt:lpwstr>
  </property>
  <property fmtid="{D5CDD505-2E9C-101B-9397-08002B2CF9AE}" pid="3" name="KSOProductBuildVer">
    <vt:lpwstr>1049-12.2.0.19805</vt:lpwstr>
  </property>
</Properties>
</file>