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2" r:id="rId5"/>
    <p:sldId id="267" r:id="rId6"/>
    <p:sldId id="260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9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7" d="100"/>
          <a:sy n="67" d="100"/>
        </p:scale>
        <p:origin x="-1464" y="372"/>
      </p:cViewPr>
      <p:guideLst>
        <p:guide orient="horz" pos="2160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C21F1-816D-4EE6-A0DA-B3410EE70B46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B1A1C-7DD3-4AF8-891D-5C1DDFF90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24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B1A1C-7DD3-4AF8-891D-5C1DDFF907D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69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44000">
              <a:schemeClr val="bg2">
                <a:lumMod val="25000"/>
              </a:schemeClr>
            </a:gs>
            <a:gs pos="59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по запросу изображения план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" y="-1714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43608" y="3573384"/>
            <a:ext cx="7272808" cy="24482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МДОУ д/с «Космос» г. Балашова</a:t>
            </a:r>
          </a:p>
          <a:p>
            <a:pPr algn="ctr"/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Саратовской области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795" y="476885"/>
            <a:ext cx="7175500" cy="29946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КРАТКАЯ ПРЕЗЕНТАЦИЯ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Адаптированной образовательной программы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для детей с </a:t>
            </a:r>
            <a:r>
              <a:rPr lang="ru-RU" sz="3200" dirty="0" smtClean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тяжелыми нарушениями речи</a:t>
            </a:r>
            <a:endParaRPr lang="ru-RU" sz="3200" dirty="0">
              <a:solidFill>
                <a:schemeClr val="bg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48680"/>
            <a:ext cx="7886516" cy="5112568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>
                <a:latin typeface="PT Astra Serif" pitchFamily="18" charset="-52"/>
                <a:ea typeface="PT Astra Serif" pitchFamily="18" charset="-52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ОП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разработана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на основе двух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документов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           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 rot="3042639">
            <a:off x="2735271" y="1652621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8679439">
            <a:off x="5761592" y="16317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6721" y="2835796"/>
            <a:ext cx="3405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9" y="2780928"/>
            <a:ext cx="35395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PT Astra Serif" pitchFamily="18" charset="-52"/>
                <a:ea typeface="PT Astra Serif" pitchFamily="18" charset="-52"/>
              </a:rPr>
              <a:t>Федеральная адаптированная образовательная программа </a:t>
            </a:r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дошкольного образования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979035"/>
          </a:xfrm>
        </p:spPr>
        <p:txBody>
          <a:bodyPr>
            <a:normAutofit/>
          </a:bodyPr>
          <a:lstStyle/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состоит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из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Обе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являются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взаимодополняющими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необходимыми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точки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зрения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реализации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требований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ФГОС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соответствует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ФАОП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80%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общего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20%.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представлена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парциальными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: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«Познаём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красоту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души»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духовно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нравственного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воспитания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детей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старшего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/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под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Ценарёвой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;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«Основы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здорового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жизни»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/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Аккузина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Болтаг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Гришанова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др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.-3-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еизд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.,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перераб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Саратов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«Издательство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«Научная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книга»»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2014.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реализуется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группах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3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7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лет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5753100"/>
          </a:xfrm>
        </p:spPr>
        <p:txBody>
          <a:bodyPr>
            <a:noAutofit/>
          </a:bodyPr>
          <a:lstStyle/>
          <a:p>
            <a:pPr algn="ctr"/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Программа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содействует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взаимопониманию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сотрудничеству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между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людьми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реализации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прав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обучающихся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дошкольного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возраста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получение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доступного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качественного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обеспечивает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каждого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формирование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личности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соответствии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принятыми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семье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обществе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социокультурными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ценностями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целях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интеллектуального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творческого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физического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человека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удовлетворения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его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образовательных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потребностей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интересов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.</a:t>
            </a:r>
          </a:p>
          <a:p>
            <a:pPr algn="ctr"/>
            <a:r>
              <a:rPr sz="180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социально-коммуникативное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познавательное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</a:t>
            </a:r>
            <a:r>
              <a:rPr lang="ru-RU"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речевое</a:t>
            </a:r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художественно-эстетическое развитие;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• физическое развитие.</a:t>
            </a:r>
            <a:endParaRPr sz="1800" b="1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en-US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9" y="332656"/>
            <a:ext cx="8335184" cy="60145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PT Astra Serif" pitchFamily="18" charset="-52"/>
                <a:ea typeface="PT Astra Serif" pitchFamily="18" charset="-52"/>
              </a:rPr>
              <a:t>АОП ДО включает</a:t>
            </a:r>
          </a:p>
          <a:p>
            <a:pPr algn="ctr"/>
            <a:endParaRPr lang="ru-RU" sz="2400" b="1" dirty="0" smtClean="0">
              <a:latin typeface="PT Astra Serif" pitchFamily="18" charset="-52"/>
              <a:ea typeface="PT Astra Serif" pitchFamily="18" charset="-52"/>
            </a:endParaRP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Целевой раздел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Содержательный раздел 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Организационный раздел</a:t>
            </a: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Все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разделы </a:t>
            </a: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АОП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включают обязательную часть и часть, формируемую участниками образовательных отношений, которые дополняют друг друга.</a:t>
            </a:r>
            <a:endParaRPr lang="en-US" altLang="ru-RU" sz="2400" b="1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право 4"/>
          <p:cNvSpPr/>
          <p:nvPr/>
        </p:nvSpPr>
        <p:spPr>
          <a:xfrm rot="10800000">
            <a:off x="4211960" y="18974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76106" y="1920377"/>
            <a:ext cx="3111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PT Astra Serif" pitchFamily="18" charset="-52"/>
                <a:ea typeface="PT Astra Serif" pitchFamily="18" charset="-52"/>
              </a:rPr>
              <a:t>Три основных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252580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8550"/>
            <a:ext cx="202819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8025" y="251460"/>
            <a:ext cx="7807960" cy="5385435"/>
          </a:xfrm>
        </p:spPr>
        <p:txBody>
          <a:bodyPr/>
          <a:lstStyle/>
          <a:p>
            <a:pPr algn="ctr"/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включает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три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основных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раздела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: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целевой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содержательный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организационный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595" y="476885"/>
            <a:ext cx="83185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576900"/>
              </p:ext>
            </p:extLst>
          </p:nvPr>
        </p:nvGraphicFramePr>
        <p:xfrm>
          <a:off x="1043940" y="1052830"/>
          <a:ext cx="7056452" cy="4544736"/>
        </p:xfrm>
        <a:graphic>
          <a:graphicData uri="http://schemas.openxmlformats.org/drawingml/2006/table">
            <a:tbl>
              <a:tblPr/>
              <a:tblGrid>
                <a:gridCol w="2039235"/>
                <a:gridCol w="5017217"/>
              </a:tblGrid>
              <a:tr h="912576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Целевой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</a:t>
                      </a:r>
                      <a:endParaRPr sz="1400" dirty="0"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пояснительную записку и планируемые результаты освоения Программы, определяет ее цели и задачи, принципы и подходы к формированию Программы, планируемые результаты ее освоения в виде целевых ориентиров.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54864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Содержательный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</a:t>
                      </a:r>
                      <a:endParaRPr sz="1400" dirty="0"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описание образовательной деятельности по пяти образовательным областям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формы, способы, методы и средства реализации программы,  характер взаимодействия с семьями воспитанников; систем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отношений ребенка к миру, к другим людям, к себе самому; содержание образовательной деятельности по профессиональной коррекции нарушений развития обучающихся (программу коррекционно-развивающей работы).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52946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Организационный раздел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психолого-педагогические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обеспечивающие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развитие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развивающей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предметно-пространственной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среды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 В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представлены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режим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распорядок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календарный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воспитательной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работы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  <a:p>
                      <a:pPr marL="0" indent="12700" algn="ctr" defTabSz="91440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6388100" algn="l"/>
                        </a:tabLst>
                      </a:pPr>
                      <a:endParaRPr lang="ru-RU" sz="1400" dirty="0">
                        <a:solidFill>
                          <a:srgbClr val="000009"/>
                        </a:solidFill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805" y="5245100"/>
            <a:ext cx="167767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265" y="38100"/>
            <a:ext cx="1014730" cy="101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2124075" y="671830"/>
            <a:ext cx="7506335" cy="11068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827405" y="900430"/>
            <a:ext cx="7482205" cy="45935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4500" algn="ctr" defTabSz="444500">
              <a:spcBef>
                <a:spcPct val="0"/>
              </a:spcBef>
              <a:spcAft>
                <a:spcPct val="0"/>
              </a:spcAft>
            </a:pPr>
            <a:r>
              <a:rPr lang="zh-CN" b="1" dirty="0">
                <a:latin typeface="PT Astra Serif" panose="020A0603040505020204" charset="0"/>
                <a:ea typeface="Times New Roman" panose="02020603050405020304"/>
                <a:cs typeface="PT Astra Serif" panose="020A0603040505020204" charset="0"/>
              </a:rPr>
              <a:t>Организация образовательного процесса имеет следующие особенности.</a:t>
            </a: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b="1" dirty="0">
              <a:solidFill>
                <a:srgbClr val="222222"/>
              </a:solidFill>
              <a:latin typeface="PT Astra Serif" panose="020A0603040505020204" charset="0"/>
              <a:ea typeface="Times New Roman" panose="020206030504050203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b="1" dirty="0">
              <a:solidFill>
                <a:srgbClr val="222222"/>
              </a:solidFill>
              <a:latin typeface="PT Astra Serif" panose="020A0603040505020204" charset="0"/>
              <a:ea typeface="Times New Roman" panose="020206030504050203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solidFill>
                  <a:srgbClr val="222222"/>
                </a:solidFill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В ДОО функционирует   </a:t>
            </a:r>
            <a:r>
              <a:rPr lang="ru-RU" altLang="zh-CN" dirty="0" smtClean="0">
                <a:solidFill>
                  <a:srgbClr val="222222"/>
                </a:solidFill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3</a:t>
            </a:r>
            <a:r>
              <a:rPr lang="zh-CN" dirty="0">
                <a:solidFill>
                  <a:srgbClr val="222222"/>
                </a:solidFill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  </a:t>
            </a:r>
            <a:r>
              <a:rPr lang="zh-CN" dirty="0" smtClean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групп</a:t>
            </a:r>
            <a:r>
              <a:rPr lang="ru-RU" altLang="zh-CN" dirty="0" err="1" smtClean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ы</a:t>
            </a:r>
            <a:r>
              <a:rPr lang="zh-CN" dirty="0" smtClean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 </a:t>
            </a: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компенсирующей направленности для детей с </a:t>
            </a:r>
            <a:r>
              <a:rPr lang="ru-RU" altLang="zh-CN" dirty="0" smtClean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ТНР (4-5 лет, 5-6 лет, 6-7 лет)</a:t>
            </a: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.</a:t>
            </a: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Действует система физкультурно-оздоровительной работы.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Используется региональный компонент в образовательном процессе.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Оказывается помощь детям, родителям, педагогическим работникам и социуму со стороны социально-психологической службы.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Создана система медико-психолого-педагогического сопровождения детей. Используется модель личностно-ориентированного подхода при взаимодействии взрослого и ребенка.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Осуществляются дополнительные платные услуги.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  <a:sym typeface="+mn-ea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4460"/>
            <a:ext cx="1720215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605" y="45085"/>
            <a:ext cx="8563610" cy="66325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сновные направления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педагогического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коллектива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</a:p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семьями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дошкольников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ru-RU" altLang="ru-RU" sz="1800" b="1" dirty="0" smtClean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ТН</a:t>
            </a:r>
            <a:r>
              <a:rPr lang="en-US" altLang="en-US" sz="1800" b="1" dirty="0" smtClean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Р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</a:p>
          <a:p>
            <a:pPr algn="just"/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endParaRPr lang="ru-RU" altLang="en-US" sz="1800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  <a:sym typeface="+mn-ea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-27305"/>
            <a:ext cx="815975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3811548"/>
              </p:ext>
            </p:extLst>
          </p:nvPr>
        </p:nvGraphicFramePr>
        <p:xfrm>
          <a:off x="434975" y="754380"/>
          <a:ext cx="8308975" cy="5923915"/>
        </p:xfrm>
        <a:graphic>
          <a:graphicData uri="http://schemas.openxmlformats.org/drawingml/2006/table">
            <a:tbl>
              <a:tblPr/>
              <a:tblGrid>
                <a:gridCol w="1762760"/>
                <a:gridCol w="6546215"/>
              </a:tblGrid>
              <a:tr h="28575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Н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аправлени</a:t>
                      </a: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Содержание работы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413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Диагностико-аналитическое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получение и анализ данных: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 семье каждого обучающегося, ее запросах в отношении охраны здоровья и развития </a:t>
                      </a:r>
                      <a:r>
                        <a:rPr lang="ru-RU" sz="1200" dirty="0" smtClean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         </a:t>
                      </a:r>
                      <a:r>
                        <a:rPr sz="1200" smtClean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 уровне психолого-педагогической компетентности родителей;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планирование работы с семьей с учетом результатов проведенного анализа;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согласование воспитательных задач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121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Просветительское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 по вопросам: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особенностей психофизиологического и психического развития детей младенческого, раннего и дошкольного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выбора эффективных методов обучения и воспитания детей определенного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ознакомления с актуальной информацией о государственной политике в области дошкольного образования, включая информирование о мерах господдержки семьям с детьми дошкольного возраста;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информирования об особенностях реализуемой в ДОО образовательной программы;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условий пребывания ребенка в группе ДОО;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содержания и методов образовательной работы с детьми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Консультационное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Консультирование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родителей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: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вопросам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преодоления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возникающих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проблем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обучения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детей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том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числе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особыми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образовательными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потребностями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(ООП)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семьи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поведения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сверстниками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педагогом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возникающих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проблемных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ситуациях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способах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построения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продуктивного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детьми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младенческого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раннего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дошкольного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возраста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способах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участия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детских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деятельностях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образовательном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процессе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85" y="5315585"/>
            <a:ext cx="1721485" cy="165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6132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Основные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практические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формы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семьей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-27305"/>
            <a:ext cx="1155065" cy="115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/>
          <p:nvPr>
            <p:custDataLst>
              <p:tags r:id="rId1"/>
            </p:custDataLst>
          </p:nvPr>
        </p:nvGraphicFramePr>
        <p:xfrm>
          <a:off x="657225" y="1224280"/>
          <a:ext cx="8029575" cy="5354320"/>
        </p:xfrm>
        <a:graphic>
          <a:graphicData uri="http://schemas.openxmlformats.org/drawingml/2006/table">
            <a:tbl>
              <a:tblPr/>
              <a:tblGrid>
                <a:gridCol w="2943860"/>
                <a:gridCol w="5085715"/>
              </a:tblGrid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Этапы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 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Знакомство с семьей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Встречи-знакомства, анкетирование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Информирование родителей о ходе образовательной деятельности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Дни открытых дверей, индивидуальные и групповые консультации, родительские собрания, информационные стенды, создание памяток, сайт ДОО, организация выставок детского творчества, приглашение родителей на детские концерты и праздники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Лекции, семинары, семинары-практикумы, мастер-классы, тренинги, создание родительской библиотеки в группах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727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Совместная деятельность</a:t>
                      </a:r>
                    </a:p>
                  </a:txBody>
                  <a:tcPr marL="38100" marR="38100" marT="38100" marB="38100" anchor="ctr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Привлечение родителей к участию в занятиях, акциях, экскурсиях, конкурсах, субботниках, в детской исследовательской и проектной деятельности, в разработке проектов, кружковой работе</a:t>
                      </a:r>
                      <a:r>
                        <a:rPr lang="ru-RU" sz="18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45*367"/>
  <p:tag name="TABLE_ENDDRAG_RECT" val="87*115*545*3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54*408"/>
  <p:tag name="TABLE_ENDDRAG_RECT" val="34*83*654*4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32*255"/>
  <p:tag name="TABLE_ENDDRAG_RECT" val="51*96*632*255"/>
</p:tagLst>
</file>

<file path=ppt/theme/theme1.xml><?xml version="1.0" encoding="utf-8"?>
<a:theme xmlns:a="http://schemas.openxmlformats.org/drawingml/2006/main" name="свой шаблон 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свой шаблон 4</Template>
  <TotalTime>54</TotalTime>
  <Words>512</Words>
  <Application>Microsoft Office PowerPoint</Application>
  <PresentationFormat>Экран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свой шаблон 4</vt:lpstr>
      <vt:lpstr>КРАТКАЯ ПРЕЗЕНТАЦИЯ Адаптированной образовательной программы  для детей с тяжелыми нарушениями 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админ</cp:lastModifiedBy>
  <cp:revision>14</cp:revision>
  <dcterms:created xsi:type="dcterms:W3CDTF">2017-05-09T19:31:00Z</dcterms:created>
  <dcterms:modified xsi:type="dcterms:W3CDTF">2025-02-28T10:26:49Z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BBE8D5D28F3949CD93BC8ADC445359B2_12</vt:lpwstr>
  </property>
  <property fmtid="{D5CDD505-2E9C-101B-9397-08002B2CF9AE}" pid="3" name="KSOProductBuildVer">
    <vt:lpwstr>1049-12.2.0.19805</vt:lpwstr>
  </property>
</Properties>
</file>